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7F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051560"/>
            <a:ext cx="10789920" cy="7772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3800" b="1">
                <a:solidFill>
                  <a:srgbClr val="194975"/>
                </a:solidFill>
                <a:latin typeface="Microsoft YaHei"/>
              </a:rPr>
              <a:t>《父母爱情》深度研究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1938528"/>
            <a:ext cx="9784080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000" b="0">
                <a:solidFill>
                  <a:srgbClr val="707070"/>
                </a:solidFill>
                <a:latin typeface="Microsoft YaHei"/>
              </a:rPr>
              <a:t>从家庭日常、时代记忆到长期主义爱情的叙事样本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2926080" y="2788920"/>
            <a:ext cx="1645920" cy="1261872"/>
          </a:xfrm>
          <a:prstGeom prst="round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971800" y="2953512"/>
            <a:ext cx="1554480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600" b="1">
                <a:solidFill>
                  <a:srgbClr val="FFFFFF"/>
                </a:solidFill>
                <a:latin typeface="Microsoft YaHe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35808" y="3447287"/>
            <a:ext cx="1426464" cy="530351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0">
                <a:solidFill>
                  <a:srgbClr val="FFFFFF"/>
                </a:solidFill>
                <a:latin typeface="Microsoft YaHei"/>
              </a:rPr>
              <a:t>主报告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74920" y="2788920"/>
            <a:ext cx="1645920" cy="1261872"/>
          </a:xfrm>
          <a:prstGeom prst="roundRect">
            <a:avLst/>
          </a:prstGeom>
          <a:solidFill>
            <a:srgbClr val="4882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120640" y="2953512"/>
            <a:ext cx="1554480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600" b="1">
                <a:solidFill>
                  <a:srgbClr val="FFFFFF"/>
                </a:solidFill>
                <a:latin typeface="Microsoft YaHei"/>
              </a:rPr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84648" y="3447287"/>
            <a:ext cx="1426464" cy="530351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0">
                <a:solidFill>
                  <a:srgbClr val="FFFFFF"/>
                </a:solidFill>
                <a:latin typeface="Microsoft YaHei"/>
              </a:rPr>
              <a:t>数据附件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223760" y="2788920"/>
            <a:ext cx="1645920" cy="1261872"/>
          </a:xfrm>
          <a:prstGeom prst="roundRect">
            <a:avLst/>
          </a:prstGeom>
          <a:solidFill>
            <a:srgbClr val="7034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269480" y="2953512"/>
            <a:ext cx="1554480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600" b="1">
                <a:solidFill>
                  <a:srgbClr val="FFFFFF"/>
                </a:solidFill>
                <a:latin typeface="Microsoft YaHei"/>
              </a:rPr>
              <a:t>24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33488" y="3447287"/>
            <a:ext cx="1426464" cy="530351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0">
                <a:solidFill>
                  <a:srgbClr val="FFFFFF"/>
                </a:solidFill>
                <a:latin typeface="Microsoft YaHei"/>
              </a:rPr>
              <a:t>分享页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754880"/>
            <a:ext cx="9326880" cy="36576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400" b="0">
                <a:solidFill>
                  <a:srgbClr val="707070"/>
                </a:solidFill>
                <a:latin typeface="Microsoft YaHei"/>
              </a:rPr>
              <a:t>江南AI工作小组 · 事实可核查 / 观点可讨论 / 分析可迭代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01/24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安杰：审美不是矫情，而是主体性的保留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她让家庭剧拥有城市性、女性视角和精神层次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人物二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1325880"/>
            <a:ext cx="5806440" cy="3886200"/>
          </a:xfrm>
          <a:prstGeom prst="roundRect">
            <a:avLst/>
          </a:prstGeom>
          <a:solidFill>
            <a:srgbClr val="FBF9FD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1435607"/>
            <a:ext cx="553212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1">
                <a:solidFill>
                  <a:srgbClr val="703499"/>
                </a:solidFill>
                <a:latin typeface="Microsoft YaHei"/>
              </a:rPr>
              <a:t>分析要点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41832" y="1856231"/>
            <a:ext cx="5477255" cy="3264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她并未完全被环境同化，而是在柴米油盐中保留尊严、趣味和边界。</a:t>
            </a:r>
          </a:p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她的“讲究”既制造冲突，也保护了家庭生活的审美上限。</a:t>
            </a:r>
          </a:p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从被保护的小姐到能承担生活的家庭核心，是作品重要成长线。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543800" y="1600200"/>
            <a:ext cx="1737360" cy="1234440"/>
          </a:xfrm>
          <a:prstGeom prst="roundRect">
            <a:avLst/>
          </a:prstGeom>
          <a:solidFill>
            <a:srgbClr val="7034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589520" y="1764792"/>
            <a:ext cx="1645919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600" b="1">
                <a:solidFill>
                  <a:srgbClr val="FFFFFF"/>
                </a:solidFill>
                <a:latin typeface="Microsoft YaHei"/>
              </a:rPr>
              <a:t>23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53527" y="2258568"/>
            <a:ext cx="1517904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0">
                <a:solidFill>
                  <a:srgbClr val="FFFFFF"/>
                </a:solidFill>
                <a:latin typeface="Microsoft YaHei"/>
              </a:rPr>
              <a:t>综合张力指数
（五维评分）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98079" y="3246120"/>
            <a:ext cx="3017520" cy="2743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1">
                <a:solidFill>
                  <a:srgbClr val="703499"/>
                </a:solidFill>
                <a:latin typeface="Microsoft YaHei"/>
              </a:rPr>
              <a:t>关键词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98079" y="3611880"/>
            <a:ext cx="3474720" cy="10058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53040"/>
                </a:solidFill>
                <a:latin typeface="Microsoft YaHei"/>
              </a:rPr>
              <a:t>审美、尊严、边界、母亲角色、女性主体性。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10/24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江德华：被低估的家庭稳定器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她把照护劳动、喜剧性和伦理性合在一起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人物三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1325880"/>
            <a:ext cx="5943600" cy="4160520"/>
          </a:xfrm>
          <a:prstGeom prst="roundRect">
            <a:avLst/>
          </a:prstGeom>
          <a:solidFill>
            <a:srgbClr val="FAFDF8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41832" y="1463039"/>
            <a:ext cx="5614416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她进入家庭时带来乡土习惯冲突，但也带来最可靠的照护供给。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她不是传统意义上的“配角工具人”，而是家庭再生产的关键劳动者。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她的喜剧性降低了矛盾烈度，伦理性则提升了人物分量。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重新评价江德华，是理解这部剧“日常真实感”的入口。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726679" y="1508760"/>
            <a:ext cx="1737360" cy="1234440"/>
          </a:xfrm>
          <a:prstGeom prst="roundRect">
            <a:avLst/>
          </a:prstGeom>
          <a:solidFill>
            <a:srgbClr val="4882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772400" y="1673351"/>
            <a:ext cx="1645919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600" b="1">
                <a:solidFill>
                  <a:srgbClr val="FFFFFF"/>
                </a:solidFill>
                <a:latin typeface="Microsoft YaHei"/>
              </a:rPr>
              <a:t>24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36407" y="2167128"/>
            <a:ext cx="1517904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0">
                <a:solidFill>
                  <a:srgbClr val="FFFFFF"/>
                </a:solidFill>
                <a:latin typeface="Microsoft YaHei"/>
              </a:rPr>
              <a:t>综合张力指数
（五维评分）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98079" y="3154680"/>
            <a:ext cx="3291840" cy="2743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1">
                <a:solidFill>
                  <a:srgbClr val="488231"/>
                </a:solidFill>
                <a:latin typeface="Microsoft YaHei"/>
              </a:rPr>
              <a:t>人物贡献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98079" y="3520440"/>
            <a:ext cx="3657600" cy="11430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53040"/>
                </a:solidFill>
                <a:latin typeface="Microsoft YaHei"/>
              </a:rPr>
              <a:t>她把“谁来做饭、带娃、维持关系”这些被忽略的劳动放到叙事中心。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11/24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安欣与欧阳懿：把历史纵深引入家庭叙事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他们让作品不止温情，也有时代创伤和身份波动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人物四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77240" y="1417320"/>
          <a:ext cx="1060704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/>
                <a:gridCol w="2926080"/>
                <a:gridCol w="6217920"/>
              </a:tblGrid>
              <a:tr h="64008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Microsoft YaHei"/>
                        </a:rPr>
                        <a:t>人物</a:t>
                      </a:r>
                    </a:p>
                  </a:txBody>
                  <a:tcPr>
                    <a:solidFill>
                      <a:srgbClr val="7034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Microsoft YaHei"/>
                        </a:rPr>
                        <a:t>叙事功能</a:t>
                      </a:r>
                    </a:p>
                  </a:txBody>
                  <a:tcPr>
                    <a:solidFill>
                      <a:srgbClr val="7034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Microsoft YaHei"/>
                        </a:rPr>
                        <a:t>研究判断</a:t>
                      </a:r>
                    </a:p>
                  </a:txBody>
                  <a:tcPr>
                    <a:solidFill>
                      <a:srgbClr val="703499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安欣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知识分子家属/姐姐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承载时代创伤的温柔侧面，是安杰的另一种命运镜像。</a:t>
                      </a:r>
                    </a:p>
                  </a:txBody>
                  <a:tcPr marL="36576" marR="36576" marT="18288" marB="18288"/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欧阳懿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知识分子/姐夫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从骄傲到受难再到迟来恢复，提供历史纵深。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葛美霞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教师/女性镜像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与安杰、德华构成女性多重命运对照。</a:t>
                      </a:r>
                    </a:p>
                  </a:txBody>
                  <a:tcPr marL="36576" marR="36576" marT="18288" marB="18288"/>
                </a:tc>
              </a:tr>
              <a:tr h="6400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老丁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战友/邻居/父亲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与江德福形成男性婚姻镜像。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14400" y="4892040"/>
            <a:ext cx="9875520" cy="4572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800" b="1">
                <a:solidFill>
                  <a:srgbClr val="194975"/>
                </a:solidFill>
                <a:latin typeface="Microsoft YaHei"/>
              </a:rPr>
              <a:t>配角价值：不是“丰富热闹”，而是扩展作品的社会剖面。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12/24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子女代际：父母爱情如何变成家庭史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孩子不是尾声，而是价值如何被继承、反弹和改写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代际线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77240" y="1325880"/>
          <a:ext cx="10607040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3657600"/>
                <a:gridCol w="4663440"/>
              </a:tblGrid>
              <a:tr h="676656"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Microsoft YaHei"/>
                        </a:rPr>
                        <a:t>对象</a:t>
                      </a:r>
                    </a:p>
                  </a:txBody>
                  <a:tcPr>
                    <a:solidFill>
                      <a:srgbClr val="4882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Microsoft YaHei"/>
                        </a:rPr>
                        <a:t>关键事件/特征</a:t>
                      </a:r>
                    </a:p>
                  </a:txBody>
                  <a:tcPr>
                    <a:solidFill>
                      <a:srgbClr val="4882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300" b="1">
                          <a:solidFill>
                            <a:srgbClr val="FFFFFF"/>
                          </a:solidFill>
                          <a:latin typeface="Microsoft YaHei"/>
                        </a:rPr>
                        <a:t>文化含义</a:t>
                      </a:r>
                    </a:p>
                  </a:txBody>
                  <a:tcPr>
                    <a:solidFill>
                      <a:srgbClr val="488231"/>
                    </a:solidFill>
                  </a:tcPr>
                </a:tc>
              </a:tr>
              <a:tr h="676656"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江卫国/江卫东/江卫民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参军、改名、秩序认同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父亲军队经验向下一代传递</a:t>
                      </a:r>
                    </a:p>
                  </a:txBody>
                  <a:tcPr marL="36576" marR="36576" marT="18288" marB="18288"/>
                </a:tc>
              </a:tr>
              <a:tr h="676656"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江亚菲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强势、行动、照护反哺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母亲审美与父亲秩序的混合体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676656"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江亚宁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读书写作、温和表达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把家庭记忆转化为叙事/文字</a:t>
                      </a:r>
                    </a:p>
                  </a:txBody>
                  <a:tcPr marL="36576" marR="36576" marT="18288" marB="18288"/>
                </a:tc>
              </a:tr>
              <a:tr h="676656"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下一代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家庭日常延续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300" b="0">
                          <a:solidFill>
                            <a:srgbClr val="253040"/>
                          </a:solidFill>
                          <a:latin typeface="Microsoft YaHei"/>
                        </a:rPr>
                        <a:t>从父母爱情进入家族传承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51560" y="5074920"/>
            <a:ext cx="1005840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253040"/>
                </a:solidFill>
                <a:latin typeface="Microsoft YaHei"/>
              </a:rPr>
              <a:t>理解子女线，不应只看“谁更有出息”，而应看家庭秩序、审美习惯和时代选择如何进入下一代。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13/24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文化符号①：舞会、盘尼西林、结婚审批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符号不是道具，而是时代关系的入口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文化符号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85800" y="1234440"/>
          <a:ext cx="10881360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/>
                <a:gridCol w="1508760"/>
                <a:gridCol w="4069080"/>
                <a:gridCol w="3886200"/>
              </a:tblGrid>
              <a:tr h="850392">
                <a:tc>
                  <a:txBody>
                    <a:bodyPr/>
                    <a:lstStyle/>
                    <a:p>
                      <a:r>
                        <a:rPr sz="1150" b="1">
                          <a:solidFill>
                            <a:srgbClr val="FFFFFF"/>
                          </a:solidFill>
                          <a:latin typeface="Microsoft YaHei"/>
                        </a:rPr>
                        <a:t>符号</a:t>
                      </a:r>
                    </a:p>
                  </a:txBody>
                  <a:tcPr>
                    <a:solidFill>
                      <a:srgbClr val="E47E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150" b="1">
                          <a:solidFill>
                            <a:srgbClr val="FFFFFF"/>
                          </a:solidFill>
                          <a:latin typeface="Microsoft YaHei"/>
                        </a:rPr>
                        <a:t>类别</a:t>
                      </a:r>
                    </a:p>
                  </a:txBody>
                  <a:tcPr>
                    <a:solidFill>
                      <a:srgbClr val="E47E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150" b="1">
                          <a:solidFill>
                            <a:srgbClr val="FFFFFF"/>
                          </a:solidFill>
                          <a:latin typeface="Microsoft YaHei"/>
                        </a:rPr>
                        <a:t>文化含义</a:t>
                      </a:r>
                    </a:p>
                  </a:txBody>
                  <a:tcPr>
                    <a:solidFill>
                      <a:srgbClr val="E47E2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150" b="1">
                          <a:solidFill>
                            <a:srgbClr val="FFFFFF"/>
                          </a:solidFill>
                          <a:latin typeface="Microsoft YaHei"/>
                        </a:rPr>
                        <a:t>叙事作用</a:t>
                      </a:r>
                    </a:p>
                  </a:txBody>
                  <a:tcPr>
                    <a:solidFill>
                      <a:srgbClr val="E47E2F"/>
                    </a:solidFill>
                  </a:tcPr>
                </a:tc>
              </a:tr>
              <a:tr h="850392"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舞会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场景制度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新中国集体组织中的婚恋撮合机制，同时又保留身体礼仪和审美差异。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把阶层差异转化为可见的表演差异。</a:t>
                      </a:r>
                    </a:p>
                  </a:txBody>
                  <a:tcPr marL="36576" marR="36576" marT="18288" marB="18288"/>
                </a:tc>
              </a:tr>
              <a:tr h="850392"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盘尼西林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物件/资源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稀缺医疗资源、军方渠道、人情债。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推动安杰重新认识江德福。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850392"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结婚审批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制度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婚恋选择受组织、成分与政治身份约束。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把私人爱情纳入公共制度叙事。</a:t>
                      </a:r>
                    </a:p>
                  </a:txBody>
                  <a:tcPr marL="36576" marR="36576" marT="18288" marB="18288"/>
                </a:tc>
              </a:tr>
              <a:tr h="850392"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资本家小姐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身份标签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阶级身份、城市教养、审美品位被压缩成标签。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制造长期身份张力。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14/24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文化符号②：咖啡、卫生、海岛、书箱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生活方式的差异，构成最有质感的戏剧张力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文化符号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85800" y="1234440"/>
          <a:ext cx="10881360" cy="425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/>
                <a:gridCol w="1508760"/>
                <a:gridCol w="4069080"/>
                <a:gridCol w="3886200"/>
              </a:tblGrid>
              <a:tr h="850392">
                <a:tc>
                  <a:txBody>
                    <a:bodyPr/>
                    <a:lstStyle/>
                    <a:p>
                      <a:r>
                        <a:rPr sz="1150" b="1">
                          <a:solidFill>
                            <a:srgbClr val="FFFFFF"/>
                          </a:solidFill>
                          <a:latin typeface="Microsoft YaHei"/>
                        </a:rPr>
                        <a:t>符号</a:t>
                      </a:r>
                    </a:p>
                  </a:txBody>
                  <a:tcPr>
                    <a:solidFill>
                      <a:srgbClr val="5297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150" b="1">
                          <a:solidFill>
                            <a:srgbClr val="FFFFFF"/>
                          </a:solidFill>
                          <a:latin typeface="Microsoft YaHei"/>
                        </a:rPr>
                        <a:t>类别</a:t>
                      </a:r>
                    </a:p>
                  </a:txBody>
                  <a:tcPr>
                    <a:solidFill>
                      <a:srgbClr val="5297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150" b="1">
                          <a:solidFill>
                            <a:srgbClr val="FFFFFF"/>
                          </a:solidFill>
                          <a:latin typeface="Microsoft YaHei"/>
                        </a:rPr>
                        <a:t>文化含义</a:t>
                      </a:r>
                    </a:p>
                  </a:txBody>
                  <a:tcPr>
                    <a:solidFill>
                      <a:srgbClr val="5297C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150" b="1">
                          <a:solidFill>
                            <a:srgbClr val="FFFFFF"/>
                          </a:solidFill>
                          <a:latin typeface="Microsoft YaHei"/>
                        </a:rPr>
                        <a:t>叙事作用</a:t>
                      </a:r>
                    </a:p>
                  </a:txBody>
                  <a:tcPr>
                    <a:solidFill>
                      <a:srgbClr val="5297CD"/>
                    </a:solidFill>
                  </a:tcPr>
                </a:tc>
              </a:tr>
              <a:tr h="850392"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咖啡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物件/口味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城市性、个人审美与精神自留地。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说明安杰并未完全被环境同化。</a:t>
                      </a:r>
                    </a:p>
                  </a:txBody>
                  <a:tcPr marL="36576" marR="36576" marT="18288" marB="18288"/>
                </a:tc>
              </a:tr>
              <a:tr h="850392"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卫生/洁癖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生活习惯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城市生活规范与农村劳动经验碰撞。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产生喜剧冲突，也推动相互适配。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850392"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海岛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空间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边地共同体、隔绝与稳定并存。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让历史风浪被转译为慢生活。</a:t>
                      </a:r>
                    </a:p>
                  </a:txBody>
                  <a:tcPr marL="36576" marR="36576" marT="18288" marB="18288"/>
                </a:tc>
              </a:tr>
              <a:tr h="850392"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书箱/阅读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文化资本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母亲审美与教育资本的代际传承。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150" b="0">
                          <a:solidFill>
                            <a:srgbClr val="253040"/>
                          </a:solidFill>
                          <a:latin typeface="Microsoft YaHei"/>
                        </a:rPr>
                        <a:t>为亚宁成长提供可信来源。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15/24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女性书写：审美、劳动与选择的三条线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不是单一“好女人”模板，而是不同处境下的主体性表达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女性视角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417320"/>
            <a:ext cx="3246120" cy="416052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7034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1051560" y="1691640"/>
            <a:ext cx="2606040" cy="393192"/>
          </a:xfrm>
          <a:prstGeom prst="roundRect">
            <a:avLst/>
          </a:prstGeom>
          <a:solidFill>
            <a:srgbClr val="7034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97280" y="1773936"/>
            <a:ext cx="25146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FFFFFF"/>
                </a:solidFill>
                <a:latin typeface="Microsoft YaHei"/>
              </a:rPr>
              <a:t>安杰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2423160"/>
            <a:ext cx="2423160" cy="4572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900" b="1">
                <a:solidFill>
                  <a:srgbClr val="703499"/>
                </a:solidFill>
                <a:latin typeface="Microsoft YaHei"/>
              </a:rPr>
              <a:t>审美与边界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3063240"/>
            <a:ext cx="2423160" cy="13716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0">
                <a:solidFill>
                  <a:srgbClr val="253040"/>
                </a:solidFill>
                <a:latin typeface="Microsoft YaHei"/>
              </a:rPr>
              <a:t>在家庭生活中保留尊严和趣味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480559" y="1417320"/>
            <a:ext cx="3246120" cy="416052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4882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4800599" y="1691640"/>
            <a:ext cx="2606040" cy="393192"/>
          </a:xfrm>
          <a:prstGeom prst="roundRect">
            <a:avLst/>
          </a:prstGeom>
          <a:solidFill>
            <a:srgbClr val="4882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846319" y="1773936"/>
            <a:ext cx="25146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FFFFFF"/>
                </a:solidFill>
                <a:latin typeface="Microsoft YaHei"/>
              </a:rPr>
              <a:t>江德华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92040" y="2423160"/>
            <a:ext cx="2423160" cy="4572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900" b="1">
                <a:solidFill>
                  <a:srgbClr val="488231"/>
                </a:solidFill>
                <a:latin typeface="Microsoft YaHei"/>
              </a:rPr>
              <a:t>照护与伦理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92040" y="3063240"/>
            <a:ext cx="2423160" cy="13716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0">
                <a:solidFill>
                  <a:srgbClr val="253040"/>
                </a:solidFill>
                <a:latin typeface="Microsoft YaHei"/>
              </a:rPr>
              <a:t>把隐形家务劳动变成叙事稳定器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229600" y="1417320"/>
            <a:ext cx="3246120" cy="416052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8549640" y="1691640"/>
            <a:ext cx="2606040" cy="393192"/>
          </a:xfrm>
          <a:prstGeom prst="round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595360" y="1773936"/>
            <a:ext cx="25146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FFFFFF"/>
                </a:solidFill>
                <a:latin typeface="Microsoft YaHei"/>
              </a:rPr>
              <a:t>安欣/葛美霞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641080" y="2423160"/>
            <a:ext cx="2423160" cy="4572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900" b="1">
                <a:solidFill>
                  <a:srgbClr val="194975"/>
                </a:solidFill>
                <a:latin typeface="Microsoft YaHei"/>
              </a:rPr>
              <a:t>时代创伤与选择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641080" y="3063240"/>
            <a:ext cx="2423160" cy="13716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0">
                <a:solidFill>
                  <a:srgbClr val="253040"/>
                </a:solidFill>
                <a:latin typeface="Microsoft YaHei"/>
              </a:rPr>
              <a:t>展示知识女性和普通女性的不同命运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16/24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海岛空间：边地共同体、隔绝与稳定并存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海岛不是风景背景，而是叙事容器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空间叙事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234440" y="1325880"/>
            <a:ext cx="9692640" cy="420624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417320" y="1463039"/>
            <a:ext cx="9326880" cy="31089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194975"/>
                </a:solidFill>
                <a:latin typeface="Microsoft YaHei"/>
              </a:rPr>
              <a:t>国家/军队秩序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331720" y="1874519"/>
            <a:ext cx="7498079" cy="310896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4882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2514600" y="2011679"/>
            <a:ext cx="7132319" cy="31089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488231"/>
                </a:solidFill>
                <a:latin typeface="Microsoft YaHei"/>
              </a:rPr>
              <a:t>海岛共同体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520440" y="2423159"/>
            <a:ext cx="5120640" cy="201168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E47E2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703320" y="2560319"/>
            <a:ext cx="4754879" cy="31089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E47E2F"/>
                </a:solidFill>
                <a:latin typeface="Microsoft YaHei"/>
              </a:rPr>
              <a:t>家庭日常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480560" y="2971800"/>
            <a:ext cx="3200400" cy="91440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7034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63440" y="3108960"/>
            <a:ext cx="2834640" cy="31089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703499"/>
                </a:solidFill>
                <a:latin typeface="Microsoft YaHei"/>
              </a:rPr>
              <a:t>厨房、院子、码头、学校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5840" y="5623560"/>
            <a:ext cx="10149840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500" b="0">
                <a:solidFill>
                  <a:srgbClr val="253040"/>
                </a:solidFill>
                <a:latin typeface="Microsoft YaHei"/>
              </a:rPr>
              <a:t>叙事效果：外部浪潮被降低为远处回声，家庭内部的口味、分工、身份、孩子教育被放大为核心戏剧。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17/24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为什么低冲突却有高张力？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冲突没有消失，而是被生活化、幽默化、克制化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张力机制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2960" y="1325880"/>
            <a:ext cx="1463040" cy="393192"/>
          </a:xfrm>
          <a:prstGeom prst="roundRect">
            <a:avLst/>
          </a:prstGeom>
          <a:solidFill>
            <a:srgbClr val="B4414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408176"/>
            <a:ext cx="13716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300" b="1">
                <a:solidFill>
                  <a:srgbClr val="FFFFFF"/>
                </a:solidFill>
                <a:latin typeface="Microsoft YaHei"/>
              </a:rPr>
              <a:t>身份差异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06040" y="1389888"/>
            <a:ext cx="832104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253040"/>
                </a:solidFill>
                <a:latin typeface="Microsoft YaHei"/>
              </a:rPr>
              <a:t>资本家小姐、农村军官、知识分子等标签进入亲属网络。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22960" y="2350008"/>
            <a:ext cx="1463040" cy="393192"/>
          </a:xfrm>
          <a:prstGeom prst="roundRect">
            <a:avLst/>
          </a:prstGeom>
          <a:solidFill>
            <a:srgbClr val="E47E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68680" y="2432304"/>
            <a:ext cx="13716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300" b="1">
                <a:solidFill>
                  <a:srgbClr val="FFFFFF"/>
                </a:solidFill>
                <a:latin typeface="Microsoft YaHei"/>
              </a:rPr>
              <a:t>家务分工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06040" y="2414016"/>
            <a:ext cx="832104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253040"/>
                </a:solidFill>
                <a:latin typeface="Microsoft YaHei"/>
              </a:rPr>
              <a:t>谁做饭、谁带娃、谁体面，决定家庭运行。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22960" y="3374136"/>
            <a:ext cx="1463040" cy="393192"/>
          </a:xfrm>
          <a:prstGeom prst="roundRect">
            <a:avLst/>
          </a:prstGeom>
          <a:solidFill>
            <a:srgbClr val="7034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3456432"/>
            <a:ext cx="13716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300" b="1">
                <a:solidFill>
                  <a:srgbClr val="FFFFFF"/>
                </a:solidFill>
                <a:latin typeface="Microsoft YaHei"/>
              </a:rPr>
              <a:t>审美冲突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606040" y="3438144"/>
            <a:ext cx="832104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253040"/>
                </a:solidFill>
                <a:latin typeface="Microsoft YaHei"/>
              </a:rPr>
              <a:t>咖啡、卫生、穿着、读书，都是生活方式碰撞。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22960" y="4398264"/>
            <a:ext cx="1463040" cy="393192"/>
          </a:xfrm>
          <a:prstGeom prst="roundRect">
            <a:avLst/>
          </a:prstGeom>
          <a:solidFill>
            <a:srgbClr val="4882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4480560"/>
            <a:ext cx="13716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300" b="1">
                <a:solidFill>
                  <a:srgbClr val="FFFFFF"/>
                </a:solidFill>
                <a:latin typeface="Microsoft YaHei"/>
              </a:rPr>
              <a:t>代际选择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606040" y="4462272"/>
            <a:ext cx="832104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253040"/>
                </a:solidFill>
                <a:latin typeface="Microsoft YaHei"/>
              </a:rPr>
              <a:t>参军、下乡、读书写作，让家庭史延伸为时代史。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5532120"/>
            <a:ext cx="996696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100" b="1">
                <a:solidFill>
                  <a:srgbClr val="194975"/>
                </a:solidFill>
                <a:latin typeface="Microsoft YaHei"/>
              </a:rPr>
              <a:t>“慢”不是没有戏，而是把大冲突拆成可被日常消化的小摩擦。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18/24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人物比较矩阵：谁承担了最多叙事张力？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附件04可继续调权、复核与扩展人物样本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矩阵</a:t>
            </a:r>
          </a:p>
        </p:txBody>
      </p:sp>
      <p:sp>
        <p:nvSpPr>
          <p:cNvPr id="7" name="Rectangle 6"/>
          <p:cNvSpPr/>
          <p:nvPr/>
        </p:nvSpPr>
        <p:spPr>
          <a:xfrm>
            <a:off x="685800" y="1051560"/>
            <a:ext cx="5760720" cy="4480560"/>
          </a:xfrm>
          <a:prstGeom prst="rect">
            <a:avLst/>
          </a:prstGeom>
          <a:solidFill>
            <a:srgbClr val="FAFAF8"/>
          </a:solidFill>
          <a:ln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" name="Picture 7" descr="图2_人物比较矩阵热力图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651" y="1051560"/>
            <a:ext cx="4473016" cy="4480560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720840" y="1325880"/>
          <a:ext cx="443484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2514600"/>
                <a:gridCol w="777240"/>
              </a:tblGrid>
              <a:tr h="41148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Microsoft YaHei"/>
                        </a:rPr>
                        <a:t>人物</a:t>
                      </a:r>
                    </a:p>
                  </a:txBody>
                  <a:tcPr>
                    <a:solidFill>
                      <a:srgbClr val="B4414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Microsoft YaHei"/>
                        </a:rPr>
                        <a:t>人物类型</a:t>
                      </a:r>
                    </a:p>
                  </a:txBody>
                  <a:tcPr>
                    <a:solidFill>
                      <a:srgbClr val="B4414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Microsoft YaHei"/>
                        </a:rPr>
                        <a:t>综合张力</a:t>
                      </a:r>
                    </a:p>
                  </a:txBody>
                  <a:tcPr>
                    <a:solidFill>
                      <a:srgbClr val="B44141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江德华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重要配角/妹妹/照护者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24</a:t>
                      </a:r>
                    </a:p>
                  </a:txBody>
                  <a:tcPr marL="36576" marR="36576" marT="18288" marB="18288"/>
                </a:tc>
              </a:tr>
              <a:tr h="4114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安杰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女主/母亲/教师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23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江亚菲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长女/二代女性主体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22</a:t>
                      </a:r>
                    </a:p>
                  </a:txBody>
                  <a:tcPr marL="36576" marR="36576" marT="18288" marB="18288"/>
                </a:tc>
              </a:tr>
              <a:tr h="4114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江德福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男主/父亲/军人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21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安欣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姐姐/知识分子家属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20</a:t>
                      </a:r>
                    </a:p>
                  </a:txBody>
                  <a:tcPr marL="36576" marR="36576" marT="18288" marB="18288"/>
                </a:tc>
              </a:tr>
              <a:tr h="4114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欧阳懿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知识分子/姐夫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20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王海洋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二代邻里/亚菲伴侣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20</a:t>
                      </a:r>
                    </a:p>
                  </a:txBody>
                  <a:tcPr marL="36576" marR="36576" marT="18288" marB="18288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784848" y="4892040"/>
            <a:ext cx="4389120" cy="5486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50" b="0">
                <a:solidFill>
                  <a:srgbClr val="707070"/>
                </a:solidFill>
                <a:latin typeface="Microsoft YaHei"/>
              </a:rPr>
              <a:t>评分仅作研究辅助，不等同于演员表现排名；重点在于角色承担的叙事功能密度。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19/24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成果包结构：1份主报告 + 6类可复用附件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按“研究—数据—图谱—传播”四层组织，便于内部分享、二次校核和公众号选题拆分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成果结构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1325880"/>
            <a:ext cx="1051560" cy="393192"/>
          </a:xfrm>
          <a:prstGeom prst="round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1408176"/>
            <a:ext cx="960119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00" b="1">
                <a:solidFill>
                  <a:srgbClr val="FFFFFF"/>
                </a:solidFill>
                <a:latin typeface="Microsoft YaHei"/>
              </a:rPr>
              <a:t>主报告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65960" y="1371600"/>
            <a:ext cx="9326880" cy="329184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>
                <a:solidFill>
                  <a:srgbClr val="253040"/>
                </a:solidFill>
                <a:latin typeface="Microsoft YaHei"/>
              </a:rPr>
              <a:t>出版级研究报告：摘要、关键词、事实卡、正文、图表建议、参考文献、AI方法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7240" y="1984248"/>
            <a:ext cx="1051560" cy="393192"/>
          </a:xfrm>
          <a:prstGeom prst="roundRect">
            <a:avLst/>
          </a:prstGeom>
          <a:solidFill>
            <a:srgbClr val="4882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066543"/>
            <a:ext cx="960119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00" b="1">
                <a:solidFill>
                  <a:srgbClr val="FFFFFF"/>
                </a:solidFill>
                <a:latin typeface="Microsoft YaHei"/>
              </a:rPr>
              <a:t>附件01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65960" y="2029967"/>
            <a:ext cx="9326880" cy="329184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>
                <a:solidFill>
                  <a:srgbClr val="253040"/>
                </a:solidFill>
                <a:latin typeface="Microsoft YaHei"/>
              </a:rPr>
              <a:t>全剧时间线：按年代、剧集段、事件、文化含义、来源分类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240" y="2642615"/>
            <a:ext cx="1051560" cy="393192"/>
          </a:xfrm>
          <a:prstGeom prst="roundRect">
            <a:avLst/>
          </a:prstGeom>
          <a:solidFill>
            <a:srgbClr val="5297C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2724911"/>
            <a:ext cx="960119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00" b="1">
                <a:solidFill>
                  <a:srgbClr val="FFFFFF"/>
                </a:solidFill>
                <a:latin typeface="Microsoft YaHei"/>
              </a:rPr>
              <a:t>附件02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65960" y="2688335"/>
            <a:ext cx="9326880" cy="329184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>
                <a:solidFill>
                  <a:srgbClr val="253040"/>
                </a:solidFill>
                <a:latin typeface="Microsoft YaHei"/>
              </a:rPr>
              <a:t>人物关系图谱：可编辑SVG + PNG，适合PPT与图文传播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300984"/>
            <a:ext cx="1051560" cy="393192"/>
          </a:xfrm>
          <a:prstGeom prst="roundRect">
            <a:avLst/>
          </a:prstGeom>
          <a:solidFill>
            <a:srgbClr val="E47E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3383280"/>
            <a:ext cx="960119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00" b="1">
                <a:solidFill>
                  <a:srgbClr val="FFFFFF"/>
                </a:solidFill>
                <a:latin typeface="Microsoft YaHei"/>
              </a:rPr>
              <a:t>附件03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965960" y="3346704"/>
            <a:ext cx="9326880" cy="329184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>
                <a:solidFill>
                  <a:srgbClr val="253040"/>
                </a:solidFill>
                <a:latin typeface="Microsoft YaHei"/>
              </a:rPr>
              <a:t>关键事件与文化符号索引：把“物件/制度/空间”结构化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77240" y="3959352"/>
            <a:ext cx="1051560" cy="393192"/>
          </a:xfrm>
          <a:prstGeom prst="roundRect">
            <a:avLst/>
          </a:prstGeom>
          <a:solidFill>
            <a:srgbClr val="7034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4041648"/>
            <a:ext cx="960119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00" b="1">
                <a:solidFill>
                  <a:srgbClr val="FFFFFF"/>
                </a:solidFill>
                <a:latin typeface="Microsoft YaHei"/>
              </a:rPr>
              <a:t>附件04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65960" y="4005072"/>
            <a:ext cx="9326880" cy="329184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>
                <a:solidFill>
                  <a:srgbClr val="253040"/>
                </a:solidFill>
                <a:latin typeface="Microsoft YaHei"/>
              </a:rPr>
              <a:t>主要人物比较矩阵：含五维评分与综合张力指数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77240" y="4617720"/>
            <a:ext cx="1051560" cy="393192"/>
          </a:xfrm>
          <a:prstGeom prst="roundRect">
            <a:avLst/>
          </a:prstGeom>
          <a:solidFill>
            <a:srgbClr val="B4414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822960" y="4700016"/>
            <a:ext cx="960119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00" b="1">
                <a:solidFill>
                  <a:srgbClr val="FFFFFF"/>
                </a:solidFill>
                <a:latin typeface="Microsoft YaHei"/>
              </a:rPr>
              <a:t>附件05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65960" y="4663440"/>
            <a:ext cx="9326880" cy="329184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>
                <a:solidFill>
                  <a:srgbClr val="253040"/>
                </a:solidFill>
                <a:latin typeface="Microsoft YaHei"/>
              </a:rPr>
              <a:t>参考文献与资料来源清单：出处分类、链接与可靠性标注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77240" y="5276088"/>
            <a:ext cx="1051560" cy="393192"/>
          </a:xfrm>
          <a:prstGeom prst="roundRect">
            <a:avLst/>
          </a:prstGeom>
          <a:solidFill>
            <a:srgbClr val="707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22960" y="5358384"/>
            <a:ext cx="960119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00" b="1">
                <a:solidFill>
                  <a:srgbClr val="FFFFFF"/>
                </a:solidFill>
                <a:latin typeface="Microsoft YaHei"/>
              </a:rPr>
              <a:t>附件06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65960" y="5321808"/>
            <a:ext cx="9326880" cy="329184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0">
                <a:solidFill>
                  <a:srgbClr val="253040"/>
                </a:solidFill>
                <a:latin typeface="Microsoft YaHei"/>
              </a:rPr>
              <a:t>演示版PPT：24页分享稿，适合读书会/观剧交流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02/24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为什么耐看：观众看到的是“可触摸的生活”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低姿态、密关系、慢时间，是作品长尾传播的基础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长尾传播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868680" y="1325880"/>
          <a:ext cx="10332720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480"/>
                <a:gridCol w="8778240"/>
              </a:tblGrid>
              <a:tr h="693420">
                <a:tc>
                  <a:txBody>
                    <a:bodyPr/>
                    <a:lstStyle/>
                    <a:p>
                      <a:r>
                        <a:rPr sz="1500" b="1">
                          <a:solidFill>
                            <a:srgbClr val="FFFFFF"/>
                          </a:solidFill>
                          <a:latin typeface="Microsoft YaHei"/>
                        </a:rPr>
                        <a:t>机制</a:t>
                      </a:r>
                    </a:p>
                  </a:txBody>
                  <a:tcPr>
                    <a:solidFill>
                      <a:srgbClr val="19497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500" b="1">
                          <a:solidFill>
                            <a:srgbClr val="FFFFFF"/>
                          </a:solidFill>
                          <a:latin typeface="Microsoft YaHei"/>
                        </a:rPr>
                        <a:t>解释</a:t>
                      </a:r>
                    </a:p>
                  </a:txBody>
                  <a:tcPr>
                    <a:solidFill>
                      <a:srgbClr val="194975"/>
                    </a:solidFill>
                  </a:tcPr>
                </a:tc>
              </a:tr>
              <a:tr h="693420"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低姿态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不靠强情节反转，而靠日常细节积累信任。</a:t>
                      </a:r>
                    </a:p>
                  </a:txBody>
                  <a:tcPr marL="36576" marR="36576" marT="18288" marB="18288"/>
                </a:tc>
              </a:tr>
              <a:tr h="693420"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密关系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人物群像完整，亲属、邻里、战友、组织关系互相牵连。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693420"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慢时间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几十年时间跨度让爱情自然扩展为家庭史。</a:t>
                      </a:r>
                    </a:p>
                  </a:txBody>
                  <a:tcPr marL="36576" marR="36576" marT="18288" marB="18288"/>
                </a:tc>
              </a:tr>
              <a:tr h="693420"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可代入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观众熟悉饭桌、厨房、孩子、口角、迁就、老去。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693420"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不审判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500" b="0">
                          <a:solidFill>
                            <a:srgbClr val="253040"/>
                          </a:solidFill>
                          <a:latin typeface="Microsoft YaHei"/>
                        </a:rPr>
                        <a:t>角色有局限，但多数人都有可理解的位置。</a:t>
                      </a:r>
                    </a:p>
                  </a:txBody>
                  <a:tcPr marL="36576" marR="36576" marT="18288" marB="18288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20/24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研究边界：避免三种误读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把事实、观点和分析分开，是成果包可复用的前提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边界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1325880"/>
            <a:ext cx="5486400" cy="3886200"/>
          </a:xfrm>
          <a:prstGeom prst="roundRect">
            <a:avLst/>
          </a:prstGeom>
          <a:solidFill>
            <a:srgbClr val="FCF9F7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1435607"/>
            <a:ext cx="52120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1">
                <a:solidFill>
                  <a:srgbClr val="B44141"/>
                </a:solidFill>
                <a:latin typeface="Microsoft YaHei"/>
              </a:rPr>
              <a:t>三种误读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41832" y="1856231"/>
            <a:ext cx="5157216" cy="3264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误读一：把作品简化为“父母那一代会过日子”的怀旧。</a:t>
            </a:r>
          </a:p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误读二：把人物善恶二分，忽略其时代处境和家庭位置。</a:t>
            </a:r>
          </a:p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误读三：把文化符号当作怀旧装饰，而非制度、阶层、劳动与身份的入口。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629400" y="1325880"/>
            <a:ext cx="4572000" cy="3886200"/>
          </a:xfrm>
          <a:prstGeom prst="roundRect">
            <a:avLst/>
          </a:prstGeom>
          <a:solidFill>
            <a:srgbClr val="F7F8F5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766560" y="1435607"/>
            <a:ext cx="42976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194975"/>
                </a:solidFill>
                <a:latin typeface="Microsoft YaHei"/>
              </a:rPr>
              <a:t>使用边界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93992" y="1856231"/>
            <a:ext cx="4242816" cy="3264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不复制原剧长台词，不提供视频资源。</a:t>
            </a:r>
          </a:p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具体剧集、台词和奖项细项需以原剧、官方资料、奖项官网或CNKI原文复核。</a:t>
            </a:r>
          </a:p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本成果适合内部学习与研究分享，公开发布前建议做事实二审。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21/24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图表建议：从研究稿到公众号/读书会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既可做长报告，也可拆成系列短文或PPT分享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可视化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85800" y="1234440"/>
          <a:ext cx="10881360" cy="434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3200400"/>
                <a:gridCol w="4937760"/>
              </a:tblGrid>
              <a:tr h="723900"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FFFFFF"/>
                          </a:solidFill>
                          <a:latin typeface="Microsoft YaHei"/>
                        </a:rPr>
                        <a:t>图表</a:t>
                      </a:r>
                    </a:p>
                  </a:txBody>
                  <a:tcPr>
                    <a:solidFill>
                      <a:srgbClr val="7034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FFFFFF"/>
                          </a:solidFill>
                          <a:latin typeface="Microsoft YaHei"/>
                        </a:rPr>
                        <a:t>使用场景</a:t>
                      </a:r>
                    </a:p>
                  </a:txBody>
                  <a:tcPr>
                    <a:solidFill>
                      <a:srgbClr val="7034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50" b="1">
                          <a:solidFill>
                            <a:srgbClr val="FFFFFF"/>
                          </a:solidFill>
                          <a:latin typeface="Microsoft YaHei"/>
                        </a:rPr>
                        <a:t>价值</a:t>
                      </a:r>
                    </a:p>
                  </a:txBody>
                  <a:tcPr>
                    <a:solidFill>
                      <a:srgbClr val="703499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全剧时间线甘特图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公众号长图 / PPT开场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解释年代跨度与家庭阶段</a:t>
                      </a:r>
                    </a:p>
                  </a:txBody>
                  <a:tcPr marL="36576" marR="36576" marT="18288" marB="18288"/>
                </a:tc>
              </a:tr>
              <a:tr h="723900"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人物关系图谱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读书会/观剧分享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快速讲清群像结构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人物评分热力图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研究讨论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比较角色功能密度</a:t>
                      </a:r>
                    </a:p>
                  </a:txBody>
                  <a:tcPr marL="36576" marR="36576" marT="18288" marB="18288"/>
                </a:tc>
              </a:tr>
              <a:tr h="723900"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文化符号共现矩阵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二次数据化研究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分析符号与人物/阶段交叉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海岛空间示意图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空间叙事讲解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50" b="0">
                          <a:solidFill>
                            <a:srgbClr val="253040"/>
                          </a:solidFill>
                          <a:latin typeface="Microsoft YaHei"/>
                        </a:rPr>
                        <a:t>理解家庭、学校、军营、码头、邻里小院</a:t>
                      </a:r>
                    </a:p>
                  </a:txBody>
                  <a:tcPr marL="36576" marR="36576" marT="18288" marB="18288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22/24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AI研究方法：资料分层、标签化、结构化、可复核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让AI从“写感想”转向“搭研究框架”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方法说明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1234440"/>
            <a:ext cx="1920240" cy="393192"/>
          </a:xfrm>
          <a:prstGeom prst="round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1316736"/>
            <a:ext cx="18288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1">
                <a:solidFill>
                  <a:srgbClr val="FFFFFF"/>
                </a:solidFill>
                <a:latin typeface="Microsoft YaHei"/>
              </a:rPr>
              <a:t>1 资料分层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71800" y="1289304"/>
            <a:ext cx="804672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50" b="0">
                <a:solidFill>
                  <a:srgbClr val="253040"/>
                </a:solidFill>
                <a:latin typeface="Microsoft YaHei"/>
              </a:rPr>
              <a:t>基础事实 / 剧情事实 / 学术研究 / 口碑资料 / 本报告分析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77240" y="2057400"/>
            <a:ext cx="1920240" cy="393192"/>
          </a:xfrm>
          <a:prstGeom prst="roundRect">
            <a:avLst/>
          </a:prstGeom>
          <a:solidFill>
            <a:srgbClr val="4882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139696"/>
            <a:ext cx="18288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1">
                <a:solidFill>
                  <a:srgbClr val="FFFFFF"/>
                </a:solidFill>
                <a:latin typeface="Microsoft YaHei"/>
              </a:rPr>
              <a:t>2 标注策略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71800" y="2112264"/>
            <a:ext cx="804672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50" b="0">
                <a:solidFill>
                  <a:srgbClr val="253040"/>
                </a:solidFill>
                <a:latin typeface="Microsoft YaHei"/>
              </a:rPr>
              <a:t>在报告和表格中标出事实、观点、研究分析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77240" y="2880360"/>
            <a:ext cx="1920240" cy="393192"/>
          </a:xfrm>
          <a:prstGeom prst="roundRect">
            <a:avLst/>
          </a:prstGeom>
          <a:solidFill>
            <a:srgbClr val="5297C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2962656"/>
            <a:ext cx="18288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1">
                <a:solidFill>
                  <a:srgbClr val="FFFFFF"/>
                </a:solidFill>
                <a:latin typeface="Microsoft YaHei"/>
              </a:rPr>
              <a:t>3 结构化抽取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71800" y="2935224"/>
            <a:ext cx="804672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50" b="0">
                <a:solidFill>
                  <a:srgbClr val="253040"/>
                </a:solidFill>
                <a:latin typeface="Microsoft YaHei"/>
              </a:rPr>
              <a:t>人物、事件、符号、空间、制度、代际六个维度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77240" y="3703320"/>
            <a:ext cx="1920240" cy="393192"/>
          </a:xfrm>
          <a:prstGeom prst="roundRect">
            <a:avLst/>
          </a:prstGeom>
          <a:solidFill>
            <a:srgbClr val="E47E2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22960" y="3785616"/>
            <a:ext cx="18288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1">
                <a:solidFill>
                  <a:srgbClr val="FFFFFF"/>
                </a:solidFill>
                <a:latin typeface="Microsoft YaHei"/>
              </a:rPr>
              <a:t>4 不确定性处理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71800" y="3758184"/>
            <a:ext cx="804672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50" b="0">
                <a:solidFill>
                  <a:srgbClr val="253040"/>
                </a:solidFill>
                <a:latin typeface="Microsoft YaHei"/>
              </a:rPr>
              <a:t>具体集数、台词原文和奖项细项以官方/原剧/CNKI复核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77240" y="4526280"/>
            <a:ext cx="1920240" cy="393192"/>
          </a:xfrm>
          <a:prstGeom prst="roundRect">
            <a:avLst/>
          </a:prstGeom>
          <a:solidFill>
            <a:srgbClr val="7034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4608576"/>
            <a:ext cx="182880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1">
                <a:solidFill>
                  <a:srgbClr val="FFFFFF"/>
                </a:solidFill>
                <a:latin typeface="Microsoft YaHei"/>
              </a:rPr>
              <a:t>5 成果复用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71800" y="4581144"/>
            <a:ext cx="804672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550" b="0">
                <a:solidFill>
                  <a:srgbClr val="253040"/>
                </a:solidFill>
                <a:latin typeface="Microsoft YaHei"/>
              </a:rPr>
              <a:t>表格、图谱、PPT可继续校订、扩展、二次引用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23/24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8F7F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201168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68680" y="1143000"/>
            <a:ext cx="10424160" cy="6858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3400" b="1">
                <a:solidFill>
                  <a:srgbClr val="194975"/>
                </a:solidFill>
                <a:latin typeface="Microsoft YaHei"/>
              </a:rPr>
              <a:t>结语：真正经得起时间的关系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54480" y="2148840"/>
            <a:ext cx="9144000" cy="114300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500" b="0">
                <a:solidFill>
                  <a:srgbClr val="253040"/>
                </a:solidFill>
                <a:latin typeface="Microsoft YaHei"/>
              </a:rPr>
              <a:t>往往不是没有冲突，
而是在冲突之后仍然继续把日子过下去。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28800" y="4160520"/>
            <a:ext cx="8595360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0">
                <a:solidFill>
                  <a:srgbClr val="707070"/>
                </a:solidFill>
                <a:latin typeface="Microsoft YaHei"/>
              </a:rPr>
              <a:t>完整研究、数据、图谱与资料来源详见“《父母爱情》1+6成果包”。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24/24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研究问题：为什么这部剧“越日常越耐看”？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不是把剧情复述一遍，而是解释低冲突表层下的高张力结构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研究入口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325880"/>
            <a:ext cx="5212080" cy="4160520"/>
          </a:xfrm>
          <a:prstGeom prst="roundRect">
            <a:avLst/>
          </a:prstGeom>
          <a:solidFill>
            <a:srgbClr val="FAFCFA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68680" y="1435607"/>
            <a:ext cx="493776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800" b="1">
                <a:solidFill>
                  <a:srgbClr val="194975"/>
                </a:solidFill>
                <a:latin typeface="Microsoft YaHei"/>
              </a:rPr>
              <a:t>四个核心问题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6112" y="1856231"/>
            <a:ext cx="4882896" cy="3538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爱情如何从一次婚恋选择变成几十年的生活共同体？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家庭剧如何承接身份审查、阶层差异、海岛空间和代际成长？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为什么江德华、安欣、欧阳懿等配角能显著提高作品厚度？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哪些文化符号构成“可被反复回味”的时代记忆？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921240" y="3035808"/>
            <a:ext cx="1371600" cy="393192"/>
          </a:xfrm>
          <a:prstGeom prst="roundRect">
            <a:avLst/>
          </a:prstGeom>
          <a:solidFill>
            <a:srgbClr val="4882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966960" y="3118104"/>
            <a:ext cx="128016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300" b="1">
                <a:solidFill>
                  <a:srgbClr val="FFFFFF"/>
                </a:solidFill>
                <a:latin typeface="Microsoft YaHei"/>
              </a:rPr>
              <a:t>家庭日常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178040" y="4302837"/>
            <a:ext cx="1371600" cy="393192"/>
          </a:xfrm>
          <a:prstGeom prst="round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223759" y="4385133"/>
            <a:ext cx="128016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300" b="1">
                <a:solidFill>
                  <a:srgbClr val="FFFFFF"/>
                </a:solidFill>
                <a:latin typeface="Microsoft YaHei"/>
              </a:rPr>
              <a:t>时代制度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178039" y="1768778"/>
            <a:ext cx="1371600" cy="393192"/>
          </a:xfrm>
          <a:prstGeom prst="roundRect">
            <a:avLst/>
          </a:prstGeom>
          <a:solidFill>
            <a:srgbClr val="7034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223759" y="1851074"/>
            <a:ext cx="128016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300" b="1">
                <a:solidFill>
                  <a:srgbClr val="FFFFFF"/>
                </a:solidFill>
                <a:latin typeface="Microsoft YaHei"/>
              </a:rPr>
              <a:t>人物关系</a:t>
            </a:r>
          </a:p>
        </p:txBody>
      </p:sp>
      <p:cxnSp>
        <p:nvCxnSpPr>
          <p:cNvPr id="16" name="Connector 15"/>
          <p:cNvCxnSpPr/>
          <p:nvPr/>
        </p:nvCxnSpPr>
        <p:spPr>
          <a:xfrm flipH="1">
            <a:off x="6949440" y="1828800"/>
            <a:ext cx="1828800" cy="1828800"/>
          </a:xfrm>
          <a:prstGeom prst="line">
            <a:avLst/>
          </a:prstGeom>
          <a:ln w="19050">
            <a:solidFill>
              <a:srgbClr val="B4B4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>
            <a:off x="6949440" y="3657600"/>
            <a:ext cx="3657600" cy="0"/>
          </a:xfrm>
          <a:prstGeom prst="line">
            <a:avLst/>
          </a:prstGeom>
          <a:ln w="19050">
            <a:solidFill>
              <a:srgbClr val="B4B4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H="1" flipV="1">
            <a:off x="8778240" y="1828800"/>
            <a:ext cx="1828800" cy="1828800"/>
          </a:xfrm>
          <a:prstGeom prst="line">
            <a:avLst/>
          </a:prstGeom>
          <a:ln w="19050">
            <a:solidFill>
              <a:srgbClr val="B4B4B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6492240" y="4800600"/>
            <a:ext cx="502920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800" b="1">
                <a:solidFill>
                  <a:srgbClr val="194975"/>
                </a:solidFill>
                <a:latin typeface="Microsoft YaHei"/>
              </a:rPr>
              <a:t>耐看性 = 日常真实感 × 历史压力 × 人物可理解性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03/24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基础事实卡：先把事实、观点、分析分开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研究结论建立在可核查事实与原剧观剧整理之上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事实卡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777240" y="1325880"/>
          <a:ext cx="5715000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/>
                <a:gridCol w="4251960"/>
              </a:tblGrid>
              <a:tr h="467360"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Microsoft YaHei"/>
                        </a:rPr>
                        <a:t>条目</a:t>
                      </a:r>
                    </a:p>
                  </a:txBody>
                  <a:tcPr>
                    <a:solidFill>
                      <a:srgbClr val="19497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200" b="1">
                          <a:solidFill>
                            <a:srgbClr val="FFFFFF"/>
                          </a:solidFill>
                          <a:latin typeface="Microsoft YaHei"/>
                        </a:rPr>
                        <a:t>内容</a:t>
                      </a:r>
                    </a:p>
                  </a:txBody>
                  <a:tcPr>
                    <a:solidFill>
                      <a:srgbClr val="194975"/>
                    </a:solidFill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剧名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《父母爱情》</a:t>
                      </a:r>
                    </a:p>
                  </a:txBody>
                  <a:tcPr marL="36576" marR="36576" marT="18288" marB="18288"/>
                </a:tc>
              </a:tr>
              <a:tr h="46736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导演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孔笙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编剧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刘静</a:t>
                      </a:r>
                    </a:p>
                  </a:txBody>
                  <a:tcPr marL="36576" marR="36576" marT="18288" marB="18288"/>
                </a:tc>
              </a:tr>
              <a:tr h="46736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主要主演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郭涛、梅婷、刘琳、任帅等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首播平台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中央电视台综合频道（CCTV-1）</a:t>
                      </a:r>
                    </a:p>
                  </a:txBody>
                  <a:tcPr marL="36576" marR="36576" marT="18288" marB="18288"/>
                </a:tc>
              </a:tr>
              <a:tr h="46736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首播时间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2014年2月2日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基本类型</a:t>
                      </a:r>
                    </a:p>
                  </a:txBody>
                  <a:tcPr marL="36576" marR="36576" marT="18288" marB="18288"/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家庭情感剧 / 年代家庭剧</a:t>
                      </a:r>
                    </a:p>
                  </a:txBody>
                  <a:tcPr marL="36576" marR="36576" marT="18288" marB="18288"/>
                </a:tc>
              </a:tr>
              <a:tr h="46736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奖项线索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253040"/>
                          </a:solidFill>
                          <a:latin typeface="Microsoft YaHei"/>
                        </a:rPr>
                        <a:t>第30届中国电视剧飞天奖相关主创/演员奖项线索</a:t>
                      </a:r>
                    </a:p>
                  </a:txBody>
                  <a:tcPr marL="36576" marR="36576" marT="18288" marB="18288">
                    <a:solidFill>
                      <a:srgbClr val="FAFAFA"/>
                    </a:solidFill>
                  </a:tcPr>
                </a:tc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6903720" y="1417320"/>
            <a:ext cx="4480560" cy="3291840"/>
          </a:xfrm>
          <a:prstGeom prst="roundRect">
            <a:avLst/>
          </a:prstGeom>
          <a:solidFill>
            <a:srgbClr val="F7F8F5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040880" y="1527048"/>
            <a:ext cx="420624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194975"/>
                </a:solidFill>
                <a:latin typeface="Microsoft YaHei"/>
              </a:rPr>
              <a:t>标注原则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68312" y="1947672"/>
            <a:ext cx="4151376" cy="2670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【事实】主创、主演、播出信息、奖项线索等。</a:t>
            </a:r>
          </a:p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【观点】对作品价值、人物魅力、叙事耐看的判断。</a:t>
            </a:r>
          </a:p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【研究分析】用人物、符号、空间、制度、代际等维度解释作品机制。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95160" y="4983480"/>
            <a:ext cx="4206240" cy="36576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0">
                <a:solidFill>
                  <a:srgbClr val="707070"/>
                </a:solidFill>
                <a:latin typeface="Microsoft YaHei"/>
              </a:rPr>
              <a:t>来源编号：R1-R6；完整链接与可靠性说明见附件05。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04/24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一句话结论：它写的是“把日子过下去”的能力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作品的核心不是偶像式爱情，而是生活共同体的长期稳定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核心结论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22960" y="1298448"/>
            <a:ext cx="10561320" cy="4434840"/>
          </a:xfrm>
          <a:prstGeom prst="roundRect">
            <a:avLst/>
          </a:prstGeom>
          <a:solidFill>
            <a:srgbClr val="FAFCFA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87552" y="1435607"/>
            <a:ext cx="10232136" cy="420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真正主角不是一次婚恋选择，而是一个家庭如何在时代风浪中维持秩序。</a:t>
            </a:r>
          </a:p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江德福和安杰的爱情不是浪漫胜利，而是两个生活系统反复磨合后的互相成全。</a:t>
            </a:r>
          </a:p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江德华是全剧最值得重新评价的人物之一：她承担了照护劳动与伦理缝合。</a:t>
            </a:r>
          </a:p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海岛不是背景，而是叙事容器：把外部噪声降到最低，把家庭内部放大。</a:t>
            </a:r>
          </a:p>
          <a:p>
            <a:pPr>
              <a:spcAft>
                <a:spcPts val="600"/>
              </a:spcAft>
              <a:defRPr sz="1700">
                <a:solidFill>
                  <a:srgbClr val="253040"/>
                </a:solidFill>
                <a:latin typeface="Microsoft YaHei"/>
              </a:defRPr>
            </a:pPr>
            <a:r>
              <a:t>作品高级之处在于不过度审判人物：几乎每个角色都有局限，也都有位置。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05/24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叙事结构：三条主线、四类张力、五组镜像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把剧情复述转化为可讨论的结构模型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结构模型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31520" y="1417320"/>
            <a:ext cx="3291840" cy="388620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1051560" y="1691640"/>
            <a:ext cx="2651760" cy="393192"/>
          </a:xfrm>
          <a:prstGeom prst="round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97280" y="1773936"/>
            <a:ext cx="256032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FFFFFF"/>
                </a:solidFill>
                <a:latin typeface="Microsoft YaHei"/>
              </a:rPr>
              <a:t>三条主线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34440" y="2423160"/>
            <a:ext cx="2331720" cy="19202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800" b="0">
                <a:solidFill>
                  <a:srgbClr val="253040"/>
                </a:solidFill>
                <a:latin typeface="Microsoft YaHei"/>
              </a:rPr>
              <a:t>父母婚姻线
海岛共同体线
子女代际成长线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26280" y="1417320"/>
            <a:ext cx="3291840" cy="388620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4882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4846320" y="1691640"/>
            <a:ext cx="2651760" cy="393192"/>
          </a:xfrm>
          <a:prstGeom prst="roundRect">
            <a:avLst/>
          </a:prstGeom>
          <a:solidFill>
            <a:srgbClr val="4882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892040" y="1773936"/>
            <a:ext cx="256032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FFFFFF"/>
                </a:solidFill>
                <a:latin typeface="Microsoft YaHei"/>
              </a:rPr>
              <a:t>四类张力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9200" y="2423160"/>
            <a:ext cx="2331720" cy="19202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800" b="0">
                <a:solidFill>
                  <a:srgbClr val="253040"/>
                </a:solidFill>
                <a:latin typeface="Microsoft YaHei"/>
              </a:rPr>
              <a:t>阶层审美
制度审查
照护劳动
代际选择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321040" y="1417320"/>
            <a:ext cx="3291840" cy="3886200"/>
          </a:xfrm>
          <a:prstGeom prst="roundRect">
            <a:avLst/>
          </a:prstGeom>
          <a:solidFill>
            <a:srgbClr val="FAFAF8"/>
          </a:solidFill>
          <a:ln w="25400">
            <a:solidFill>
              <a:srgbClr val="70349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8641080" y="1691640"/>
            <a:ext cx="2651760" cy="393192"/>
          </a:xfrm>
          <a:prstGeom prst="roundRect">
            <a:avLst/>
          </a:prstGeom>
          <a:solidFill>
            <a:srgbClr val="70349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0" y="1773936"/>
            <a:ext cx="2560320" cy="201168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600" b="1">
                <a:solidFill>
                  <a:srgbClr val="FFFFFF"/>
                </a:solidFill>
                <a:latin typeface="Microsoft YaHei"/>
              </a:rPr>
              <a:t>五组镜像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23960" y="2423160"/>
            <a:ext cx="2331720" cy="19202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800" b="0">
                <a:solidFill>
                  <a:srgbClr val="253040"/>
                </a:solidFill>
                <a:latin typeface="Microsoft YaHei"/>
              </a:rPr>
              <a:t>江德福/老丁
安杰/江德华
安欣/欧阳懿
江亚菲/江亚宁
家庭/组织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06/24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全剧时间线：小历史如何承接大时代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附件01将事件按年代、剧集段、主题标签和文化含义拆解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时间线</a:t>
            </a:r>
          </a:p>
        </p:txBody>
      </p:sp>
      <p:sp>
        <p:nvSpPr>
          <p:cNvPr id="7" name="Rectangle 6"/>
          <p:cNvSpPr/>
          <p:nvPr/>
        </p:nvSpPr>
        <p:spPr>
          <a:xfrm>
            <a:off x="685800" y="1143000"/>
            <a:ext cx="5394960" cy="4160520"/>
          </a:xfrm>
          <a:prstGeom prst="rect">
            <a:avLst/>
          </a:prstGeom>
          <a:solidFill>
            <a:srgbClr val="FAFAF8"/>
          </a:solidFill>
          <a:ln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" name="Picture 7" descr="图1_时间线事件分布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07530"/>
            <a:ext cx="5394960" cy="2231458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6446520" y="1417320"/>
            <a:ext cx="4800600" cy="3291840"/>
          </a:xfrm>
          <a:prstGeom prst="roundRect">
            <a:avLst/>
          </a:prstGeom>
          <a:solidFill>
            <a:srgbClr val="F7F8F5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583680" y="1527048"/>
            <a:ext cx="4526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194975"/>
                </a:solidFill>
                <a:latin typeface="Microsoft YaHei"/>
              </a:rPr>
              <a:t>读图要点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11112" y="1947672"/>
            <a:ext cx="4471416" cy="2670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横轴不是单纯年份，而是家庭/组织/社会/代际事件的交叠。</a:t>
            </a:r>
          </a:p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从婚恋起点到海岛长期生活，叙事重心由“选择”转向“维持”。</a:t>
            </a:r>
          </a:p>
          <a:p>
            <a:pPr>
              <a:spcAft>
                <a:spcPts val="600"/>
              </a:spcAft>
              <a:defRPr sz="1500">
                <a:solidFill>
                  <a:srgbClr val="253040"/>
                </a:solidFill>
                <a:latin typeface="Microsoft YaHei"/>
              </a:defRPr>
            </a:pPr>
            <a:r>
              <a:t>子女参军、上山下乡、阅读写作等事件，使父母爱情延伸为代际价值传递。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07/24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人物关系图谱：家庭共同体不止一对夫妻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附件02提供可编辑SVG和PNG，便于二次加工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关系图谱</a:t>
            </a:r>
          </a:p>
        </p:txBody>
      </p:sp>
      <p:sp>
        <p:nvSpPr>
          <p:cNvPr id="7" name="Rectangle 6"/>
          <p:cNvSpPr/>
          <p:nvPr/>
        </p:nvSpPr>
        <p:spPr>
          <a:xfrm>
            <a:off x="594360" y="1051560"/>
            <a:ext cx="11064240" cy="5074920"/>
          </a:xfrm>
          <a:prstGeom prst="rect">
            <a:avLst/>
          </a:prstGeom>
          <a:solidFill>
            <a:srgbClr val="FAFAF8"/>
          </a:solidFill>
          <a:ln>
            <a:solidFill>
              <a:srgbClr val="E1E1E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8" name="Picture 7" descr="父母爱情_人物关系图谱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840" y="1051560"/>
            <a:ext cx="7345278" cy="507492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08/24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91440"/>
          </a:xfrm>
          <a:prstGeom prst="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94360" y="347472"/>
            <a:ext cx="9875520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2700" b="1">
                <a:solidFill>
                  <a:srgbClr val="194975"/>
                </a:solidFill>
                <a:latin typeface="Microsoft YaHei"/>
              </a:rPr>
              <a:t>江德福：可靠不是“完美”，而是长期负责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2648" y="841248"/>
            <a:ext cx="10241280" cy="3200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707070"/>
                </a:solidFill>
                <a:latin typeface="Microsoft YaHei"/>
              </a:rPr>
              <a:t>他把国家/军队秩序转译为家庭秩序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0149840" y="411480"/>
            <a:ext cx="1417320" cy="347472"/>
          </a:xfrm>
          <a:prstGeom prst="roundRect">
            <a:avLst/>
          </a:prstGeom>
          <a:solidFill>
            <a:srgbClr val="E7F0F9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222992" y="457200"/>
            <a:ext cx="1261872" cy="219456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000" b="1">
                <a:solidFill>
                  <a:srgbClr val="194975"/>
                </a:solidFill>
                <a:latin typeface="Microsoft YaHei"/>
              </a:rPr>
              <a:t>人物一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1280160"/>
            <a:ext cx="5577840" cy="4389120"/>
          </a:xfrm>
          <a:prstGeom prst="roundRect">
            <a:avLst/>
          </a:prstGeom>
          <a:solidFill>
            <a:srgbClr val="F7F8F5"/>
          </a:solidFill>
          <a:ln>
            <a:solidFill>
              <a:srgbClr val="1949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41832" y="1417319"/>
            <a:ext cx="5248655" cy="4160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优势：稳定、担当、资源调度能力强，能把家庭从冲突中拉回秩序。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局限：表达笨拙，带有旧式男性和组织权威的惯性。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变化：从追求者到家族中轴，再到老年伴侣。</a:t>
            </a:r>
          </a:p>
          <a:p>
            <a:pPr>
              <a:spcAft>
                <a:spcPts val="600"/>
              </a:spcAft>
              <a:defRPr sz="1600">
                <a:solidFill>
                  <a:srgbClr val="253040"/>
                </a:solidFill>
                <a:latin typeface="Microsoft YaHei"/>
              </a:defRPr>
            </a:pPr>
            <a:r>
              <a:t>关键理解：他的魅力不在完美，而在“责任落在行动上”。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60920" y="1554480"/>
            <a:ext cx="1737360" cy="1234440"/>
          </a:xfrm>
          <a:prstGeom prst="roundRect">
            <a:avLst/>
          </a:prstGeom>
          <a:solidFill>
            <a:srgbClr val="19497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406640" y="1719072"/>
            <a:ext cx="1645919" cy="41148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2600" b="1">
                <a:solidFill>
                  <a:srgbClr val="FFFFFF"/>
                </a:solidFill>
                <a:latin typeface="Microsoft YaHei"/>
              </a:rPr>
              <a:t>21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70648" y="2212848"/>
            <a:ext cx="1517904" cy="5029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ctr">
              <a:lnSpc>
                <a:spcPct val="115000"/>
              </a:lnSpc>
            </a:pPr>
            <a:r>
              <a:rPr sz="1150" b="0">
                <a:solidFill>
                  <a:srgbClr val="FFFFFF"/>
                </a:solidFill>
                <a:latin typeface="Microsoft YaHei"/>
              </a:rPr>
              <a:t>综合张力指数
（五维评分）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06640" y="3063240"/>
            <a:ext cx="3017520" cy="27432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1">
                <a:solidFill>
                  <a:srgbClr val="194975"/>
                </a:solidFill>
                <a:latin typeface="Microsoft YaHei"/>
              </a:rPr>
              <a:t>人物功能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06640" y="3456432"/>
            <a:ext cx="3474720" cy="1005840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0">
                <a:solidFill>
                  <a:srgbClr val="253040"/>
                </a:solidFill>
                <a:latin typeface="Microsoft YaHei"/>
              </a:rPr>
              <a:t>把婚姻选择、组织秩序、家庭稳定和父亲角色连接起来。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6565392"/>
            <a:ext cx="9875520" cy="164592"/>
          </a:xfrm>
          <a:prstGeom prst="rect">
            <a:avLst/>
          </a:prstGeom>
          <a:noFill/>
        </p:spPr>
        <p:txBody>
          <a:bodyPr wrap="square" lIns="45720" rIns="45720" tIns="18288" bIns="18288">
            <a:spAutoFit/>
          </a:bodyPr>
          <a:lstStyle/>
          <a:p>
            <a:pPr algn="l">
              <a:lnSpc>
                <a:spcPct val="115000"/>
              </a:lnSpc>
            </a:pPr>
            <a:r>
              <a:rPr sz="750" b="0">
                <a:solidFill>
                  <a:srgbClr val="707070"/>
                </a:solidFill>
                <a:latin typeface="Microsoft YaHei"/>
              </a:rPr>
              <a:t>《父母爱情》1+6成果包 · 江南AI工作小组 · 事实可核查 / 观点可讨论 / 分析可迭代 · 09/24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